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1"/>
  </p:notesMasterIdLst>
  <p:handoutMasterIdLst>
    <p:handoutMasterId r:id="rId22"/>
  </p:handoutMasterIdLst>
  <p:sldIdLst>
    <p:sldId id="256" r:id="rId4"/>
    <p:sldId id="584" r:id="rId5"/>
    <p:sldId id="562" r:id="rId6"/>
    <p:sldId id="642" r:id="rId7"/>
    <p:sldId id="637" r:id="rId8"/>
    <p:sldId id="643" r:id="rId9"/>
    <p:sldId id="650" r:id="rId10"/>
    <p:sldId id="651" r:id="rId11"/>
    <p:sldId id="644" r:id="rId12"/>
    <p:sldId id="652" r:id="rId13"/>
    <p:sldId id="654" r:id="rId14"/>
    <p:sldId id="646" r:id="rId15"/>
    <p:sldId id="648" r:id="rId16"/>
    <p:sldId id="647" r:id="rId17"/>
    <p:sldId id="655" r:id="rId18"/>
    <p:sldId id="656" r:id="rId19"/>
    <p:sldId id="260" r:id="rId20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0" y="56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7218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14047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51" r:id="rId2"/>
    <p:sldLayoutId id="2147483754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(21CSC101T)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657850" y="2767283"/>
            <a:ext cx="636270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b="1" dirty="0"/>
              <a:t>Component Diagram Shapes and Symbols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3001785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88965" y="680028"/>
            <a:ext cx="10947042" cy="2463222"/>
          </a:xfrm>
        </p:spPr>
        <p:txBody>
          <a:bodyPr/>
          <a:lstStyle/>
          <a:p>
            <a:pPr algn="l"/>
            <a:r>
              <a:rPr lang="en-US" sz="3200" b="1" dirty="0"/>
              <a:t>Component:</a:t>
            </a:r>
            <a:br>
              <a:rPr lang="en-US" sz="3200" dirty="0"/>
            </a:br>
            <a:endParaRPr lang="en-US" sz="3200" dirty="0"/>
          </a:p>
          <a:p>
            <a:pPr algn="just"/>
            <a:r>
              <a:rPr lang="en-US" sz="3200" dirty="0"/>
              <a:t>An entity is required to execute a stereotype function. A component provides and consumes behavior through interfaces, as well as through other components.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680028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C673700-4C5F-F717-9A88-F9E6FF3C75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75" t="25695" r="34844" b="22222"/>
          <a:stretch/>
        </p:blipFill>
        <p:spPr>
          <a:xfrm>
            <a:off x="5071861" y="3429000"/>
            <a:ext cx="2681489" cy="277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89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88965" y="680028"/>
            <a:ext cx="10947042" cy="2872797"/>
          </a:xfrm>
        </p:spPr>
        <p:txBody>
          <a:bodyPr/>
          <a:lstStyle/>
          <a:p>
            <a:pPr algn="just"/>
            <a:r>
              <a:rPr lang="en-US" sz="3200" b="1" dirty="0"/>
              <a:t>Dependency: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shows that one part of your system depends on another. Dependencies are represented by dashed lines linking one component (or element) to another.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782756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F0CEB653-90EC-5236-C210-07054ADCFB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97" t="41806" r="34922" b="35208"/>
          <a:stretch/>
        </p:blipFill>
        <p:spPr>
          <a:xfrm>
            <a:off x="3676650" y="4601583"/>
            <a:ext cx="3448050" cy="1576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705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3433080"/>
          </a:xfrm>
        </p:spPr>
        <p:txBody>
          <a:bodyPr/>
          <a:lstStyle/>
          <a:p>
            <a:pPr algn="just"/>
            <a:r>
              <a:rPr lang="en-US" sz="3200" b="1" dirty="0"/>
              <a:t>Provided interfaces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A straight line from the component box with an attached circle. These symbols represent the interfaces where a component produces information used by the required interface of another component.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2" descr="Component Diagram Provided Interfaces">
            <a:extLst>
              <a:ext uri="{FF2B5EF4-FFF2-40B4-BE49-F238E27FC236}">
                <a16:creationId xmlns:a16="http://schemas.microsoft.com/office/drawing/2014/main" id="{BFF4A10E-42F9-B5BF-A225-034595C9D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0525" y="4176712"/>
            <a:ext cx="2076450" cy="92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055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474504"/>
            <a:ext cx="10947042" cy="3468845"/>
          </a:xfrm>
        </p:spPr>
        <p:txBody>
          <a:bodyPr/>
          <a:lstStyle/>
          <a:p>
            <a:pPr algn="just"/>
            <a:r>
              <a:rPr lang="en-US" sz="3200" b="1" dirty="0"/>
              <a:t>Required interfaces:</a:t>
            </a:r>
          </a:p>
          <a:p>
            <a:pPr algn="just"/>
            <a:endParaRPr lang="en-US" sz="3200" b="1" dirty="0"/>
          </a:p>
          <a:p>
            <a:pPr algn="just"/>
            <a:r>
              <a:rPr lang="en-US" sz="3200" dirty="0"/>
              <a:t>A straight line from the component box with an attached half circle (also represented as a dashed arrow with an open arrow). These symbols represent the interfaces where a component requires information in order to perform its proper function.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33882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074" name="Picture 2" descr="Component Diagram Required Interfaces">
            <a:extLst>
              <a:ext uri="{FF2B5EF4-FFF2-40B4-BE49-F238E27FC236}">
                <a16:creationId xmlns:a16="http://schemas.microsoft.com/office/drawing/2014/main" id="{3D8CC29B-5548-6D17-F48F-EB8BE8643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4791075"/>
            <a:ext cx="1600200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768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88965" y="680028"/>
            <a:ext cx="10947042" cy="2958522"/>
          </a:xfrm>
        </p:spPr>
        <p:txBody>
          <a:bodyPr/>
          <a:lstStyle/>
          <a:p>
            <a:pPr algn="just"/>
            <a:r>
              <a:rPr lang="en-US" sz="3200" b="1" dirty="0"/>
              <a:t>Port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specifies a separate interaction point between the component and the environment. Ports are symbolized with a small square.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782756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7153458-9FDA-357C-E5EC-DF480D8911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13" t="42083" r="35078" b="32997"/>
          <a:stretch/>
        </p:blipFill>
        <p:spPr>
          <a:xfrm>
            <a:off x="3505200" y="3800475"/>
            <a:ext cx="3609975" cy="170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267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2EE1FE-129B-674F-2A10-55E6124ED5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/>
              <a:t>Example</a:t>
            </a:r>
          </a:p>
        </p:txBody>
      </p:sp>
      <p:pic>
        <p:nvPicPr>
          <p:cNvPr id="4098" name="Picture 2" descr="component diagram example">
            <a:extLst>
              <a:ext uri="{FF2B5EF4-FFF2-40B4-BE49-F238E27FC236}">
                <a16:creationId xmlns:a16="http://schemas.microsoft.com/office/drawing/2014/main" id="{81E4C64D-15DA-83DC-C765-CF0CF402D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7487" y="1625040"/>
            <a:ext cx="6538913" cy="4642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3255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Component Diagram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5382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89" y="257578"/>
            <a:ext cx="11127347" cy="5866998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The purpose of a component diagram is to show the relationship between different components in a system.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For the purpose of UML 2.0, the term "component" refers to a module of classes that represent independent systems or subsystems with the ability to interface with the rest of the system.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There exists a whole development approach that revolves around components: component-based development (CBD).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0074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95248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0"/>
            <a:ext cx="10947042" cy="5128530"/>
          </a:xfrm>
        </p:spPr>
        <p:txBody>
          <a:bodyPr/>
          <a:lstStyle/>
          <a:p>
            <a:pPr algn="just"/>
            <a:r>
              <a:rPr lang="en-US" sz="3200" dirty="0"/>
              <a:t>In this approach, component diagrams allow the planner to identify the different components so the whole system does what it's supposed to do.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More commonly, in an OO programming approach, the component diagram allows a senior developer to group classes together based on a common purpose so that the developer and others can look at a software development project at a high level.</a:t>
            </a:r>
          </a:p>
          <a:p>
            <a:pPr algn="just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10032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657850" y="2767283"/>
            <a:ext cx="636270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4000" b="1" dirty="0"/>
              <a:t>Benefits of component diagram</a:t>
            </a:r>
          </a:p>
        </p:txBody>
      </p:sp>
    </p:spTree>
    <p:extLst>
      <p:ext uri="{BB962C8B-B14F-4D97-AF65-F5344CB8AC3E}">
        <p14:creationId xmlns:p14="http://schemas.microsoft.com/office/powerpoint/2010/main" val="688670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69"/>
            <a:ext cx="10947042" cy="6052455"/>
          </a:xfrm>
        </p:spPr>
        <p:txBody>
          <a:bodyPr/>
          <a:lstStyle/>
          <a:p>
            <a:pPr algn="just"/>
            <a:r>
              <a:rPr lang="en-US" sz="3200" dirty="0"/>
              <a:t>Though component diagrams may seem complex at first glance, they are invaluable when it comes to building your system. Component diagrams can help your team:</a:t>
            </a:r>
          </a:p>
          <a:p>
            <a:pPr algn="just"/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Imagine the system’s physical structure.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Pay attention to the system’s components and how they relate.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Emphasize the service behavior as it relates to the interface.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3959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84120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657850" y="2767283"/>
            <a:ext cx="636270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b="1" dirty="0"/>
              <a:t>How to use component diagrams?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1863371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4604654"/>
          </a:xfrm>
        </p:spPr>
        <p:txBody>
          <a:bodyPr/>
          <a:lstStyle/>
          <a:p>
            <a:pPr algn="just"/>
            <a:r>
              <a:rPr lang="en-US" sz="3200" dirty="0"/>
              <a:t>A component diagram in UML gives a bird’s-eye view of your software system.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Understanding the exact service behavior that each piece of your software provides will make you a better developer.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Component diagrams can describe software systems that are implemented in any programming language or style.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8156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31932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98490" y="281671"/>
            <a:ext cx="10947042" cy="2480580"/>
          </a:xfrm>
        </p:spPr>
        <p:txBody>
          <a:bodyPr/>
          <a:lstStyle/>
          <a:p>
            <a:pPr algn="just"/>
            <a:r>
              <a:rPr lang="en-US" sz="3200" dirty="0"/>
              <a:t>In component diagrams, the Unified Modeling Language dictates that components and packages are wired together with lines representing assembly connectors and delegation connectors.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51966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0513667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5454</TotalTime>
  <Words>457</Words>
  <Application>Microsoft Office PowerPoint</Application>
  <PresentationFormat>Widescreen</PresentationFormat>
  <Paragraphs>43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351</cp:revision>
  <dcterms:created xsi:type="dcterms:W3CDTF">2018-04-24T17:14:44Z</dcterms:created>
  <dcterms:modified xsi:type="dcterms:W3CDTF">2023-05-04T06:27:49Z</dcterms:modified>
</cp:coreProperties>
</file>

<file path=docProps/thumbnail.jpeg>
</file>